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9" r:id="rId5"/>
    <p:sldMasterId id="2147483706" r:id="rId6"/>
  </p:sldMasterIdLst>
  <p:notesMasterIdLst>
    <p:notesMasterId r:id="rId16"/>
  </p:notesMasterIdLst>
  <p:handoutMasterIdLst>
    <p:handoutMasterId r:id="rId17"/>
  </p:handoutMasterIdLst>
  <p:sldIdLst>
    <p:sldId id="256" r:id="rId7"/>
    <p:sldId id="328" r:id="rId8"/>
    <p:sldId id="329" r:id="rId9"/>
    <p:sldId id="331" r:id="rId10"/>
    <p:sldId id="334" r:id="rId11"/>
    <p:sldId id="330" r:id="rId12"/>
    <p:sldId id="332" r:id="rId13"/>
    <p:sldId id="333" r:id="rId14"/>
    <p:sldId id="324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B68E0-F88B-465A-B3D8-F839600D7AF7}" v="16" dt="2025-04-25T12:39:3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4775" autoAdjust="0"/>
  </p:normalViewPr>
  <p:slideViewPr>
    <p:cSldViewPr snapToGrid="0">
      <p:cViewPr>
        <p:scale>
          <a:sx n="125" d="100"/>
          <a:sy n="125" d="100"/>
        </p:scale>
        <p:origin x="702" y="8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EB2B628-ADB1-4657-8B40-1F87D5E09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3D1095-15D4-470D-BCF1-59E6FE617B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22358-AAE2-4408-851B-D471E33469D2}" type="datetimeFigureOut">
              <a:rPr lang="nl-BE" smtClean="0"/>
              <a:t>25/04/2025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112AB2-B848-4365-BA3B-505354925F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9E8BFF-9E41-49C9-A207-69032B658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nl-BE" dirty="0"/>
              <a:t>Digitaal Vlaanderen \ </a:t>
            </a:r>
            <a:fld id="{88362C2E-A437-48A1-89CD-43562A50378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4722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C9D4-63B4-468D-A052-B04CBEB7F2BA}" type="datetimeFigureOut">
              <a:rPr lang="nl-BE" smtClean="0"/>
              <a:t>25/04/2025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nl-BE" dirty="0"/>
              <a:t>Digitaal Vlaanderen \ </a:t>
            </a:r>
            <a:fld id="{3893715B-1EF3-4339-8C54-AA9074F64FE9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A5C15AF0-1D20-4F6B-A4DC-127872118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313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u="none" kern="1200">
        <a:solidFill>
          <a:schemeClr val="tx1"/>
        </a:solidFill>
        <a:latin typeface="+mn-lt"/>
        <a:ea typeface="+mn-ea"/>
        <a:cs typeface="+mn-cs"/>
      </a:defRPr>
    </a:lvl1pPr>
    <a:lvl2pPr marL="9144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7432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36576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17808"/>
          </a:xfrm>
          <a:prstGeom prst="rect">
            <a:avLst/>
          </a:prstGeom>
        </p:spPr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044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92146" y="-13980"/>
            <a:ext cx="8999854" cy="6871980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24268" y="2260633"/>
            <a:ext cx="5827945" cy="2336733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1466457"/>
            <a:ext cx="4137327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7" y="3562950"/>
            <a:ext cx="4137327" cy="14557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A16F19A-9B59-F7D1-6315-1C54BCEECE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754" y="275929"/>
            <a:ext cx="2169246" cy="8476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DC81B89-F91C-0E69-8308-07B8362EBE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991042"/>
            <a:ext cx="2084521" cy="8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7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0250" y="1904789"/>
            <a:ext cx="4548456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3209867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9451" y="3339380"/>
            <a:ext cx="4550055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6302830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53293" y="1904789"/>
            <a:ext cx="4548456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8672910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2494" y="3339380"/>
            <a:ext cx="4550055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7335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4476000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8112212" y="1592263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0501" y="1904789"/>
            <a:ext cx="2918574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6713" y="1904789"/>
            <a:ext cx="2918574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2925" y="1919076"/>
            <a:ext cx="2918574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304758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5821445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9577182" y="2989488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0501" y="3339380"/>
            <a:ext cx="2919600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5687" y="3339380"/>
            <a:ext cx="2919600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70873" y="3339380"/>
            <a:ext cx="2919600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0239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6060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958011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5656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3502631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28903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4620854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28499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6165474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1746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7283697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1342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8828316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54588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9946539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4184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90524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7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6302830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9278" y="2618715"/>
            <a:ext cx="45504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3209867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9278" y="3773905"/>
            <a:ext cx="45504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914478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52322" y="2618715"/>
            <a:ext cx="45504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8672911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52322" y="3773905"/>
            <a:ext cx="45504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8377522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1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4476000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8112212" y="1592263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9988" y="2618715"/>
            <a:ext cx="29196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2305177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9988" y="3773905"/>
            <a:ext cx="29196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009788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36200" y="2618715"/>
            <a:ext cx="29196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5941389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6200" y="3773905"/>
            <a:ext cx="29196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5646000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72412" y="2618715"/>
            <a:ext cx="29196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9577601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72412" y="3773905"/>
            <a:ext cx="29196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9282212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71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6060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958011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5656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3502631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28903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4620854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28499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6165474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1746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7283697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1342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8828316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54588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9946539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4184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652816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4314579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6976342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9638105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78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715000" y="380997"/>
            <a:ext cx="6857999" cy="609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9939" y="1592263"/>
            <a:ext cx="4905542" cy="4584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46839" y="736352"/>
            <a:ext cx="4905542" cy="54406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613" y="368300"/>
            <a:ext cx="4906800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49068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592263"/>
            <a:ext cx="4906800" cy="46048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613" y="368300"/>
            <a:ext cx="4906800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49068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6698" y="2757195"/>
            <a:ext cx="9595514" cy="1343609"/>
          </a:xfrm>
          <a:solidFill>
            <a:srgbClr val="FFEB00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Highlight</a:t>
            </a:r>
            <a:endParaRPr lang="nl-B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839788" y="2757196"/>
            <a:ext cx="475861" cy="1343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2148289" y="1872866"/>
            <a:ext cx="10043711" cy="27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67897" y="2192357"/>
            <a:ext cx="8884317" cy="21042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839788" y="1389235"/>
            <a:ext cx="1037844" cy="749726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0605473-F530-548B-BEBD-FCB4FED5DF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8976" y="0"/>
            <a:ext cx="8993024" cy="68580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6853160 w 8993024"/>
              <a:gd name="connsiteY8" fmla="*/ 275929 h 6858000"/>
              <a:gd name="connsiteX9" fmla="*/ 6823778 w 8993024"/>
              <a:gd name="connsiteY9" fmla="*/ 275929 h 6858000"/>
              <a:gd name="connsiteX10" fmla="*/ 6823778 w 8993024"/>
              <a:gd name="connsiteY10" fmla="*/ 1123626 h 6858000"/>
              <a:gd name="connsiteX11" fmla="*/ 8064794 w 8993024"/>
              <a:gd name="connsiteY11" fmla="*/ 1123626 h 6858000"/>
              <a:gd name="connsiteX12" fmla="*/ 8993024 w 8993024"/>
              <a:gd name="connsiteY12" fmla="*/ 1773045 h 6858000"/>
              <a:gd name="connsiteX13" fmla="*/ 8993024 w 8993024"/>
              <a:gd name="connsiteY13" fmla="*/ 5071039 h 6858000"/>
              <a:gd name="connsiteX14" fmla="*/ 6436968 w 8993024"/>
              <a:gd name="connsiteY14" fmla="*/ 6858000 h 6858000"/>
              <a:gd name="connsiteX15" fmla="*/ 0 w 8993024"/>
              <a:gd name="connsiteY15" fmla="*/ 6858000 h 6858000"/>
              <a:gd name="connsiteX16" fmla="*/ 4113308 w 8993024"/>
              <a:gd name="connsiteY16" fmla="*/ 3976936 h 6858000"/>
              <a:gd name="connsiteX17" fmla="*/ 3939451 w 8993024"/>
              <a:gd name="connsiteY17" fmla="*/ 4454621 h 6858000"/>
              <a:gd name="connsiteX18" fmla="*/ 4330572 w 8993024"/>
              <a:gd name="connsiteY18" fmla="*/ 4597366 h 6858000"/>
              <a:gd name="connsiteX19" fmla="*/ 4708157 w 8993024"/>
              <a:gd name="connsiteY19" fmla="*/ 3560289 h 6858000"/>
              <a:gd name="connsiteX20" fmla="*/ 4904654 w 8993024"/>
              <a:gd name="connsiteY20" fmla="*/ 3422658 h 6858000"/>
              <a:gd name="connsiteX21" fmla="*/ 4787988 w 8993024"/>
              <a:gd name="connsiteY21" fmla="*/ 3341024 h 6858000"/>
              <a:gd name="connsiteX22" fmla="*/ 5129372 w 8993024"/>
              <a:gd name="connsiteY22" fmla="*/ 2403378 h 6858000"/>
              <a:gd name="connsiteX23" fmla="*/ 4737966 w 8993024"/>
              <a:gd name="connsiteY23" fmla="*/ 2260633 h 6858000"/>
              <a:gd name="connsiteX24" fmla="*/ 4434717 w 8993024"/>
              <a:gd name="connsiteY24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6853160" y="275929"/>
                </a:lnTo>
                <a:lnTo>
                  <a:pt x="6823778" y="275929"/>
                </a:lnTo>
                <a:lnTo>
                  <a:pt x="6823778" y="1123626"/>
                </a:lnTo>
                <a:lnTo>
                  <a:pt x="8064794" y="1123626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9787" y="1466457"/>
            <a:ext cx="4137327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39787" y="3562950"/>
            <a:ext cx="4137327" cy="14557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24268" y="2260633"/>
            <a:ext cx="5827945" cy="2336733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8A8FB5DC-B227-5841-7DD3-4B224E2CAA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991042"/>
            <a:ext cx="2084521" cy="86695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E45D370-A9A8-42BF-EDAE-7B8066B85C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754" y="275929"/>
            <a:ext cx="2169246" cy="8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714" y="0"/>
            <a:ext cx="8015140" cy="68579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9771" y="731520"/>
            <a:ext cx="3042442" cy="5469256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4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Quote</a:t>
            </a:r>
            <a:endParaRPr lang="nl-B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7195010" y="731520"/>
            <a:ext cx="1037844" cy="749726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98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1" y="0"/>
            <a:ext cx="11988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92263"/>
            <a:ext cx="10514013" cy="4608513"/>
          </a:xfrm>
        </p:spPr>
        <p:txBody>
          <a:bodyPr numCol="2" spcCol="720000"/>
          <a:lstStyle>
            <a:lvl1pPr marL="414000" indent="-414000">
              <a:spcBef>
                <a:spcPts val="24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800" b="1">
                <a:latin typeface="+mj-lt"/>
              </a:defRPr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838200" y="1592264"/>
            <a:ext cx="10514013" cy="46085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2394408" y="1978735"/>
            <a:ext cx="8766928" cy="288000"/>
          </a:xfrm>
        </p:spPr>
        <p:txBody>
          <a:bodyPr/>
          <a:lstStyle/>
          <a:p>
            <a:r>
              <a:rPr lang="en-GB"/>
              <a:t>Click icon to add SmartArt graphic</a:t>
            </a:r>
            <a:endParaRPr lang="nl-BE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62340" y="2361005"/>
            <a:ext cx="10267321" cy="3723272"/>
          </a:xfrm>
        </p:spPr>
        <p:txBody>
          <a:bodyPr/>
          <a:lstStyle/>
          <a:p>
            <a:r>
              <a:rPr lang="en-GB"/>
              <a:t>Click icon to add table</a:t>
            </a:r>
            <a:endParaRPr lang="nl-BE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94408" y="2840846"/>
            <a:ext cx="1063624" cy="288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94408" y="4108605"/>
            <a:ext cx="1063624" cy="288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4408" y="5339805"/>
            <a:ext cx="1063624" cy="288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4890100" y="2473081"/>
            <a:ext cx="894556" cy="1023530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94408" y="1678598"/>
            <a:ext cx="522000" cy="245419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jaar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916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92263"/>
            <a:ext cx="10514013" cy="4608513"/>
          </a:xfrm>
        </p:spPr>
        <p:txBody>
          <a:bodyPr/>
          <a:lstStyle>
            <a:lvl1pPr marL="396000" indent="-396000">
              <a:buSzPct val="114000"/>
              <a:buFontTx/>
              <a:buBlip>
                <a:blip r:embed="rId2"/>
              </a:buBlip>
              <a:defRPr sz="2800"/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07982" y="2009391"/>
            <a:ext cx="4644231" cy="2506662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15699" y="1049956"/>
            <a:ext cx="3858332" cy="4562935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95852" y="995914"/>
            <a:ext cx="6895292" cy="5862086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9939" y="1592263"/>
            <a:ext cx="4905542" cy="4584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613" y="368300"/>
            <a:ext cx="4906800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49068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0695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24310" y="0"/>
            <a:ext cx="12003104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90602" y="2561298"/>
            <a:ext cx="5764429" cy="2311266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9" y="1258113"/>
            <a:ext cx="4200297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3354606"/>
            <a:ext cx="4200297" cy="14557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2B33162-4263-52B7-67F3-0A16917758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6001" y="275929"/>
            <a:ext cx="2169246" cy="8476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FB8B6E-CADF-F1BC-EB9D-F3196BEFB9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77" y="5991042"/>
            <a:ext cx="2084521" cy="8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24C5B0-E8A8-51B4-A731-0380C0628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6001" y="275929"/>
            <a:ext cx="2169246" cy="8476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343442C-CB31-C4A7-0C23-B799631F0F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77" y="5991042"/>
            <a:ext cx="2084521" cy="8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5" name="Afbeelding 4" descr="Afbeelding met tekst, schermopname, Lettertype, visitekaartje&#10;&#10;Door AI gegenereerde inhoud is mogelijk onjuist.">
            <a:extLst>
              <a:ext uri="{FF2B5EF4-FFF2-40B4-BE49-F238E27FC236}">
                <a16:creationId xmlns:a16="http://schemas.microsoft.com/office/drawing/2014/main" id="{5635F16C-8EE3-9601-7E34-3FEF6546F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667000" y="4082166"/>
            <a:ext cx="8317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Deze presentatie werd opgemaakt door Digitaal Vlaanderen.</a:t>
            </a:r>
          </a:p>
          <a:p>
            <a:r>
              <a:rPr lang="nl-NL" sz="1800" dirty="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3429000"/>
            <a:ext cx="2487137" cy="2506662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11297920" y="3952662"/>
            <a:ext cx="894080" cy="1630786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7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0"/>
            <a:ext cx="8237622" cy="68579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D4878C4-BC48-B360-9A31-F35987478B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3520" y="237"/>
            <a:ext cx="6308480" cy="685776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1225 w 6308480"/>
              <a:gd name="connsiteY2" fmla="*/ 275692 h 6857762"/>
              <a:gd name="connsiteX3" fmla="*/ 4139234 w 6308480"/>
              <a:gd name="connsiteY3" fmla="*/ 275692 h 6857762"/>
              <a:gd name="connsiteX4" fmla="*/ 4139234 w 6308480"/>
              <a:gd name="connsiteY4" fmla="*/ 1123389 h 6857762"/>
              <a:gd name="connsiteX5" fmla="*/ 6302159 w 6308480"/>
              <a:gd name="connsiteY5" fmla="*/ 1123389 h 6857762"/>
              <a:gd name="connsiteX6" fmla="*/ 6304702 w 6308480"/>
              <a:gd name="connsiteY6" fmla="*/ 3430245 h 6857762"/>
              <a:gd name="connsiteX7" fmla="*/ 6308480 w 6308480"/>
              <a:gd name="connsiteY7" fmla="*/ 6857762 h 6857762"/>
              <a:gd name="connsiteX8" fmla="*/ 2354102 w 6308480"/>
              <a:gd name="connsiteY8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lnTo>
                  <a:pt x="6301225" y="275692"/>
                </a:lnTo>
                <a:lnTo>
                  <a:pt x="4139234" y="275692"/>
                </a:lnTo>
                <a:lnTo>
                  <a:pt x="4139234" y="1123389"/>
                </a:lnTo>
                <a:lnTo>
                  <a:pt x="6302159" y="1123389"/>
                </a:lnTo>
                <a:lnTo>
                  <a:pt x="6304702" y="3430245"/>
                </a:lnTo>
                <a:cubicBezTo>
                  <a:pt x="6305962" y="4573910"/>
                  <a:pt x="6307221" y="5717575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9" y="1258113"/>
            <a:ext cx="5256212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3354606"/>
            <a:ext cx="5256212" cy="14557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8C9EFD-DFBB-5527-5C55-E354905525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991042"/>
            <a:ext cx="2084521" cy="86695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F3E8B03-9B69-5E51-F09A-D5F2C7BFE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2754" y="275929"/>
            <a:ext cx="2169246" cy="8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alking down a hallway&#10;&#10;Description automatically generated with low confidence">
            <a:extLst>
              <a:ext uri="{FF2B5EF4-FFF2-40B4-BE49-F238E27FC236}">
                <a16:creationId xmlns:a16="http://schemas.microsoft.com/office/drawing/2014/main" id="{8D8D2AF9-D8C8-4F22-A2BC-8EF622C53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8237622" cy="68579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E95DD571-3C76-42DA-84F6-580172220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5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89552DE-2110-4DD8-8BA3-182918E927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0CDBCA27-9E53-47DA-A0C8-D3361A5D6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01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person looking at her phone&#10;&#10;Description automatically generated with medium confidence">
            <a:extLst>
              <a:ext uri="{FF2B5EF4-FFF2-40B4-BE49-F238E27FC236}">
                <a16:creationId xmlns:a16="http://schemas.microsoft.com/office/drawing/2014/main" id="{B96820F2-56D9-4488-9857-2909114A1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98E3D45-465B-46DC-9052-00177BFC7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17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picture containing snow, skiing&#10;&#10;Description automatically generated">
            <a:extLst>
              <a:ext uri="{FF2B5EF4-FFF2-40B4-BE49-F238E27FC236}">
                <a16:creationId xmlns:a16="http://schemas.microsoft.com/office/drawing/2014/main" id="{61BBA6F2-F9D0-4F03-9205-B0E535053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CFCEDDF9-263A-4FB6-BAC6-2616DA10B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187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picture containing outdoor, ground, road, sidewalk&#10;&#10;Description automatically generated">
            <a:extLst>
              <a:ext uri="{FF2B5EF4-FFF2-40B4-BE49-F238E27FC236}">
                <a16:creationId xmlns:a16="http://schemas.microsoft.com/office/drawing/2014/main" id="{14871B57-6886-40AE-9D70-B0B98BF0A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E8A6E9C1-03D3-42E8-970E-5434C29D1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068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34383-831A-4F33-9310-2A097E3BA2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B4C3859B-7BE7-4E67-A3D0-EE165A1B8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76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group of people in an office&#10;&#10;Description automatically generated with medium confidence">
            <a:extLst>
              <a:ext uri="{FF2B5EF4-FFF2-40B4-BE49-F238E27FC236}">
                <a16:creationId xmlns:a16="http://schemas.microsoft.com/office/drawing/2014/main" id="{BE46923F-A9F6-4A98-9BE9-8127FC550D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9BAA1BEE-71B1-4BF2-B68E-BEFAAF82C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90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A5AEA-B01F-40DD-8B2C-FD7DA6E6E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63698D9-D603-44E6-AA9B-B447A8A98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8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Financi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1A7523-44EB-4946-908A-FB3C9F810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405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Volgende Sta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yellow&#10;&#10;Description automatically generated">
            <a:extLst>
              <a:ext uri="{FF2B5EF4-FFF2-40B4-BE49-F238E27FC236}">
                <a16:creationId xmlns:a16="http://schemas.microsoft.com/office/drawing/2014/main" id="{06CFEBE8-CCD9-4461-AE87-6819715D1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057" y="1"/>
            <a:ext cx="11952945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98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9061" y="0"/>
            <a:ext cx="11952939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Volgende Stapp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4C1A48-3A92-4B82-81C6-D33360CD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270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Architect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group of people in a large building&#10;&#10;Description automatically generated with low confidence">
            <a:extLst>
              <a:ext uri="{FF2B5EF4-FFF2-40B4-BE49-F238E27FC236}">
                <a16:creationId xmlns:a16="http://schemas.microsoft.com/office/drawing/2014/main" id="{AA68E97B-202C-4345-BF6D-C793DAE97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04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Inlicht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6" descr="Afbeelding met buiten, rolschaatsen, trap&#10;&#10;Automatisch gegenereerde beschrijving">
            <a:extLst>
              <a:ext uri="{FF2B5EF4-FFF2-40B4-BE49-F238E27FC236}">
                <a16:creationId xmlns:a16="http://schemas.microsoft.com/office/drawing/2014/main" id="{9B67FE91-1B4F-4F95-8C16-D8F687494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061" y="0"/>
            <a:ext cx="11952939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69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Pau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1040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V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45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011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Brainst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026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1"/>
            <a:ext cx="12192003" cy="68580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12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50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2263"/>
            <a:ext cx="10515600" cy="4584700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1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3410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6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2263"/>
            <a:ext cx="10515600" cy="45847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5" r:id="rId2"/>
    <p:sldLayoutId id="2147483660" r:id="rId3"/>
    <p:sldLayoutId id="2147483663" r:id="rId4"/>
    <p:sldLayoutId id="2147483688" r:id="rId5"/>
    <p:sldLayoutId id="2147483675" r:id="rId6"/>
    <p:sldLayoutId id="2147483650" r:id="rId7"/>
    <p:sldLayoutId id="2147483676" r:id="rId8"/>
    <p:sldLayoutId id="2147483700" r:id="rId9"/>
    <p:sldLayoutId id="2147483681" r:id="rId10"/>
    <p:sldLayoutId id="2147483682" r:id="rId11"/>
    <p:sldLayoutId id="2147483683" r:id="rId12"/>
    <p:sldLayoutId id="2147483704" r:id="rId13"/>
    <p:sldLayoutId id="2147483703" r:id="rId14"/>
    <p:sldLayoutId id="2147483701" r:id="rId15"/>
    <p:sldLayoutId id="2147483674" r:id="rId16"/>
    <p:sldLayoutId id="2147483666" r:id="rId17"/>
    <p:sldLayoutId id="2147483665" r:id="rId18"/>
    <p:sldLayoutId id="2147483651" r:id="rId19"/>
    <p:sldLayoutId id="2147483671" r:id="rId20"/>
    <p:sldLayoutId id="2147483677" r:id="rId21"/>
    <p:sldLayoutId id="2147483725" r:id="rId22"/>
    <p:sldLayoutId id="2147483727" r:id="rId23"/>
    <p:sldLayoutId id="2147483686" r:id="rId24"/>
    <p:sldLayoutId id="2147483687" r:id="rId25"/>
    <p:sldLayoutId id="2147483685" r:id="rId26"/>
    <p:sldLayoutId id="2147483702" r:id="rId27"/>
    <p:sldLayoutId id="2147483728" r:id="rId28"/>
    <p:sldLayoutId id="2147483729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648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8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4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100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7501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0441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648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8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4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7501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735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648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8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4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tadata101/dcat-a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metadata-dcat/" TargetMode="External"/><Relationship Id="rId2" Type="http://schemas.openxmlformats.org/officeDocument/2006/relationships/hyperlink" Target="https://data.vlaanderen.be/doc/applicatieprofiel/DCAT-AP-VL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miceu.github.io/DCAT-AP/releases/2.2.0-hvd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tijn.tallir@vlaanderen.be" TargetMode="External"/><Relationship Id="rId2" Type="http://schemas.openxmlformats.org/officeDocument/2006/relationships/hyperlink" Target="mailto:Joachim.nielandt@vlaanderen.be" TargetMode="Externa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F35A74-1BBE-41C6-8E4E-DAF8CDEF1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GeoNetwork</a:t>
            </a:r>
            <a:br>
              <a:rPr lang="nl-BE" dirty="0"/>
            </a:br>
            <a:r>
              <a:rPr lang="nl-BE" dirty="0"/>
              <a:t>DCAT-AP Schema </a:t>
            </a:r>
            <a:r>
              <a:rPr lang="nl-BE" dirty="0" err="1"/>
              <a:t>plugin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89361-5011-469E-94D0-4B39F027A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Joachim Nielandt</a:t>
            </a:r>
          </a:p>
        </p:txBody>
      </p:sp>
    </p:spTree>
    <p:extLst>
      <p:ext uri="{BB962C8B-B14F-4D97-AF65-F5344CB8AC3E}">
        <p14:creationId xmlns:p14="http://schemas.microsoft.com/office/powerpoint/2010/main" val="21250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B83CF0-59A4-4A22-A2A5-BFEE8F73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4BD250-9359-3262-D3EE-DA223B24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DCAT-AP schema plugin for GeoNetwork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Goals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Native editor for DCAT records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multiple profiles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Conditional validation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that works out of the box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Multilingual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Originally Flemish-specific plugin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Made generic through joint-effort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Proposed and developed through multiple cycles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31AA3-65B9-B9B8-0365-9255AD6A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154469-158D-2E6B-DCD0-507AA1A3F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70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AF917-A05B-06DC-68C9-8DDD033E3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9468DC-74F1-EEF9-8A91-29C97C98F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23D30B-7FFA-8044-E09C-2BF3A38F9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Repository: </a:t>
            </a:r>
            <a:r>
              <a:rPr lang="en-GB" dirty="0">
                <a:hlinkClick r:id="rId2"/>
              </a:rPr>
              <a:t>https://github.com/metadata101/dcat-ap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Single repository for all profiles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Share improvements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Prevents orphaned efforts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Branch management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b="1" dirty="0"/>
              <a:t>main</a:t>
            </a:r>
            <a:r>
              <a:rPr lang="en-GB" dirty="0"/>
              <a:t> for current state of generic development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b="1" dirty="0"/>
              <a:t>profile/xx/main </a:t>
            </a:r>
            <a:r>
              <a:rPr lang="en-GB" dirty="0"/>
              <a:t>for specific deployment’s (member state) development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 discussion: how to align with GeoNetwork 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Compatibility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Current work based on GeoNetwork 4.4.6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4.4.7 upgrade is pending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A2425-C5C9-E257-E8D2-9AC4765C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161630-AEF1-2026-790E-1EECE5BC8E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494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7A754-00A5-12EF-713C-FB7D57AD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702760-17FB-87F9-09AD-80642FBB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Flanders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7F0004-F938-4C01-724B-54D917D17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Current state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VL currently uses </a:t>
            </a:r>
            <a:r>
              <a:rPr lang="en-GB" b="1" dirty="0"/>
              <a:t>metadata101/</a:t>
            </a:r>
            <a:r>
              <a:rPr lang="en-GB" b="1" dirty="0" err="1"/>
              <a:t>dcat</a:t>
            </a:r>
            <a:r>
              <a:rPr lang="en-GB" b="1" dirty="0"/>
              <a:t>-ap</a:t>
            </a:r>
            <a:r>
              <a:rPr lang="en-GB" dirty="0"/>
              <a:t> in production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Tracks </a:t>
            </a:r>
            <a:r>
              <a:rPr lang="en-GB" b="1" dirty="0"/>
              <a:t>profile/</a:t>
            </a:r>
            <a:r>
              <a:rPr lang="en-GB" b="1" dirty="0" err="1"/>
              <a:t>vl</a:t>
            </a:r>
            <a:r>
              <a:rPr lang="en-GB" b="1" dirty="0"/>
              <a:t>/main</a:t>
            </a:r>
            <a:r>
              <a:rPr lang="en-GB" dirty="0"/>
              <a:t> and syncs with </a:t>
            </a:r>
            <a:r>
              <a:rPr lang="en-GB" b="1" dirty="0"/>
              <a:t>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Only need for custom profile was due to drift of </a:t>
            </a:r>
            <a:r>
              <a:rPr lang="en-GB" dirty="0" err="1"/>
              <a:t>GeoNetwork’s</a:t>
            </a:r>
            <a:r>
              <a:rPr lang="en-GB" dirty="0"/>
              <a:t> </a:t>
            </a:r>
            <a:r>
              <a:rPr lang="en-GB" b="1" dirty="0"/>
              <a:t>pom.xml</a:t>
            </a:r>
            <a:r>
              <a:rPr lang="en-GB" dirty="0"/>
              <a:t>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9F02E-413D-7783-40B7-AFB29A12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2CC562-6289-2F04-9AA3-9B25302375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Development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344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1826D83-D0C7-9BAA-E5D5-679614B1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Flanders</a:t>
            </a:r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9A686-FE1B-35CF-CF3C-5D6B3DDA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43C3F-FC3F-97DD-B47C-66E4E310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173CC3-8222-DFBD-DCA4-E611F7585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Development</a:t>
            </a:r>
            <a:endParaRPr lang="en-BE" dirty="0"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B0D926-0A24-FA00-8305-1FB10A23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351597"/>
            <a:ext cx="7871686" cy="481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01AD9F-6162-9032-F9D8-6D91FAE3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44" y="1541652"/>
            <a:ext cx="4860376" cy="4701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992B68-5F71-8B7C-D946-FB985F942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r="34547"/>
          <a:stretch/>
        </p:blipFill>
        <p:spPr>
          <a:xfrm>
            <a:off x="7795260" y="2506400"/>
            <a:ext cx="4396740" cy="3838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A01149-D0F2-0EE0-E397-6FACD7B4A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81" y="736351"/>
            <a:ext cx="3948112" cy="278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8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8F3EE-6F03-E17B-ED45-601C68A7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BCEF62-90DB-647D-422C-9EC230D3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profiles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F540A5-4EE5-5AF1-2CEB-4442BDF2C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Current setup makes use of </a:t>
            </a:r>
            <a:r>
              <a:rPr lang="en-GB" b="1" dirty="0" err="1"/>
              <a:t>dct:conformsTo</a:t>
            </a:r>
            <a:r>
              <a:rPr lang="en-GB" b="1" dirty="0"/>
              <a:t>/</a:t>
            </a:r>
            <a:r>
              <a:rPr lang="en-GB" b="1" dirty="0" err="1"/>
              <a:t>dct:Standard</a:t>
            </a:r>
            <a:r>
              <a:rPr lang="en-GB" b="1" dirty="0"/>
              <a:t> </a:t>
            </a:r>
            <a:r>
              <a:rPr lang="en-GB" dirty="0"/>
              <a:t>to check profile of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Editor displays elements conditionally based on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GeoNetwork view is based on the editor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Validation is based on multiple </a:t>
            </a:r>
            <a:r>
              <a:rPr lang="en-GB" dirty="0" err="1"/>
              <a:t>schematrons</a:t>
            </a:r>
            <a:endParaRPr lang="en-GB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Separate </a:t>
            </a:r>
            <a:r>
              <a:rPr lang="en-GB" dirty="0" err="1"/>
              <a:t>schematrons</a:t>
            </a:r>
            <a:r>
              <a:rPr lang="en-GB" dirty="0"/>
              <a:t> per profile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Conditionally applied depending on the profile of the record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9F083-9D80-323C-EE26-6DAC1052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BA37B9-87C0-D12B-1380-DDC3CAA06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054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C3FB4-C50F-BBFF-D081-4C12B39C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C342AF-3C35-E743-F288-57218FAD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Currently supported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B935D3-F4AA-D2A8-838E-5DAED3229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Bare DCAT-AP2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Belgium&gt;Flanders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DCAT-AP Vlaanderen (</a:t>
            </a:r>
            <a:r>
              <a:rPr lang="en-GB" dirty="0">
                <a:hlinkClick r:id="rId2"/>
              </a:rPr>
              <a:t>https://data.vlaanderen.be/doc/applicatieprofiel/DCAT-AP-VL/</a:t>
            </a:r>
            <a:r>
              <a:rPr lang="en-GB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Metadata DCAT (</a:t>
            </a:r>
            <a:r>
              <a:rPr lang="en-GB" dirty="0">
                <a:hlinkClick r:id="rId3"/>
              </a:rPr>
              <a:t>https://data.vlaanderen.be/doc/applicatieprofiel/metadata-dcat/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European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DCAT-AP High Value Datasets (</a:t>
            </a:r>
            <a:r>
              <a:rPr lang="en-GB" dirty="0">
                <a:hlinkClick r:id="rId4"/>
              </a:rPr>
              <a:t>https://semiceu.github.io/DCAT-AP/releases/2.2.0-hvd/</a:t>
            </a:r>
            <a:r>
              <a:rPr lang="en-GB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1600B-9730-1EAB-F796-7C0D8C072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4D5B54-B06B-D0B9-4C4E-1EFE8F929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Multiple profiles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821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0708-3A1A-6599-AF01-B14BE2EE0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D66BE7-3CBF-2401-9BB2-08E189284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E6D005-4963-CA6A-2D31-5E373EE14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Issues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Version management of plugin, e.g., following </a:t>
            </a:r>
            <a:r>
              <a:rPr lang="en-GB" dirty="0" err="1"/>
              <a:t>GeoNetwork’s</a:t>
            </a:r>
            <a:r>
              <a:rPr lang="en-GB" dirty="0"/>
              <a:t> version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How to deal with multiple versions of profiles, e.g., DCAT2 &gt; DCAT3?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Profiles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Work in progress: DCAT3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Proof of concept work: DCAT-AP-NL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Interest in </a:t>
            </a:r>
            <a:r>
              <a:rPr lang="en-GB" dirty="0" err="1"/>
              <a:t>mobilityDCAT</a:t>
            </a:r>
            <a:r>
              <a:rPr lang="en-GB" dirty="0"/>
              <a:t>-AP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GB" dirty="0"/>
              <a:t>Interest in </a:t>
            </a:r>
            <a:r>
              <a:rPr lang="en-GB" dirty="0" err="1"/>
              <a:t>HealthDCAT</a:t>
            </a:r>
            <a:r>
              <a:rPr lang="en-GB" dirty="0"/>
              <a:t>-AP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4CF90-4BD2-6C8D-C3F9-93D1A30B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21CBB-D8DE-28F1-2367-FF6686030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Multiple profiles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094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CAB49-E82C-42BC-BCAC-C7137BAF1E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nl-BE" dirty="0"/>
            </a:br>
            <a:r>
              <a:rPr lang="nl-BE" dirty="0" err="1"/>
              <a:t>Questions</a:t>
            </a:r>
            <a:r>
              <a:rPr lang="nl-BE" dirty="0"/>
              <a:t>?</a:t>
            </a:r>
            <a:br>
              <a:rPr lang="nl-BE" dirty="0"/>
            </a:br>
            <a:r>
              <a:rPr lang="nl-BE" sz="2400" b="0" dirty="0">
                <a:hlinkClick r:id="rId2"/>
              </a:rPr>
              <a:t>joachim.nielandt@vlaanderen.be</a:t>
            </a:r>
            <a:br>
              <a:rPr lang="nl-BE" sz="2400" b="0" dirty="0"/>
            </a:br>
            <a:r>
              <a:rPr lang="nl-BE" sz="2400" b="0" dirty="0">
                <a:hlinkClick r:id="rId3"/>
              </a:rPr>
              <a:t>stijn.tallir@vlaanderen.be</a:t>
            </a:r>
            <a:br>
              <a:rPr lang="nl-BE" dirty="0"/>
            </a:b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F184E-606E-4952-9EA6-7BC8D64AC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DBCB7AFB-DD48-4EFC-92C8-E71B7338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5086" y="468086"/>
            <a:ext cx="5921828" cy="59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FC735097-4B7A-47ED-8B7C-2452575F38F3}" vid="{FAA2E0FD-AEF9-4DD8-BFA9-8F7A2431EEDF}"/>
    </a:ext>
  </a:extLst>
</a:theme>
</file>

<file path=ppt/theme/theme2.xml><?xml version="1.0" encoding="utf-8"?>
<a:theme xmlns:a="http://schemas.openxmlformats.org/drawingml/2006/main" name="Digitaal Vlaanderen 2022 - Calibri - Covers Toepassing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FC735097-4B7A-47ED-8B7C-2452575F38F3}" vid="{3BAAD5AD-F6A6-4A16-AD90-A646666C5CE9}"/>
    </a:ext>
  </a:extLst>
</a:theme>
</file>

<file path=ppt/theme/theme3.xml><?xml version="1.0" encoding="utf-8"?>
<a:theme xmlns:a="http://schemas.openxmlformats.org/drawingml/2006/main" name="Digitaal Vlaanderen 2022 - Calibri - Extra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FC735097-4B7A-47ED-8B7C-2452575F38F3}" vid="{4D23ABD9-0695-4E85-8C5C-410472526924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7dcf72-3a50-4652-8339-708427698ad4">
      <Terms xmlns="http://schemas.microsoft.com/office/infopath/2007/PartnerControls"/>
    </lcf76f155ced4ddcb4097134ff3c332f>
    <TaxCatchAll xmlns="9a9ec0f0-7796-43d0-ac1f-4c8c46ee0bd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C89EC373650C4DB573145C2186CFD2" ma:contentTypeVersion="18" ma:contentTypeDescription="Een nieuw document maken." ma:contentTypeScope="" ma:versionID="a037505cedee3a31172576bc5cba8f22">
  <xsd:schema xmlns:xsd="http://www.w3.org/2001/XMLSchema" xmlns:xs="http://www.w3.org/2001/XMLSchema" xmlns:p="http://schemas.microsoft.com/office/2006/metadata/properties" xmlns:ns2="abd5de4e-6ecd-4522-a9f4-1c24c7648312" xmlns:ns3="637dcf72-3a50-4652-8339-708427698ad4" xmlns:ns4="9a9ec0f0-7796-43d0-ac1f-4c8c46ee0bd1" targetNamespace="http://schemas.microsoft.com/office/2006/metadata/properties" ma:root="true" ma:fieldsID="01e16c75df9ffd9a61ead75b6632ce9a" ns2:_="" ns3:_="" ns4:_="">
    <xsd:import namespace="abd5de4e-6ecd-4522-a9f4-1c24c7648312"/>
    <xsd:import namespace="637dcf72-3a50-4652-8339-708427698ad4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4:TaxCatchAll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7dcf72-3a50-4652-8339-708427698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Afbeelding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B419E4-26F8-4A64-AEC3-82A853FAF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275AA2-3ACA-48E4-8347-7FCB06BDD91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b9056ea-9310-47cd-b5dc-19320e7ca40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b3b929e-fe80-4670-9dbf-646674794ee8"/>
    <ds:schemaRef ds:uri="http://www.w3.org/XML/1998/namespace"/>
    <ds:schemaRef ds:uri="9a9ec0f0-7796-43d0-ac1f-4c8c46ee0bd1"/>
    <ds:schemaRef ds:uri="1c8fb278-fb06-4d8d-a096-93c4ef6b2fb9"/>
    <ds:schemaRef ds:uri="637dcf72-3a50-4652-8339-708427698ad4"/>
  </ds:schemaRefs>
</ds:datastoreItem>
</file>

<file path=customXml/itemProps3.xml><?xml version="1.0" encoding="utf-8"?>
<ds:datastoreItem xmlns:ds="http://schemas.openxmlformats.org/officeDocument/2006/customXml" ds:itemID="{622F201F-A8EA-413B-8B1D-ED110C5088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5de4e-6ecd-4522-a9f4-1c24c7648312"/>
    <ds:schemaRef ds:uri="637dcf72-3a50-4652-8339-708427698ad4"/>
    <ds:schemaRef ds:uri="9a9ec0f0-7796-43d0-ac1f-4c8c46ee0b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Presentatie_DigitaalVlaanderen_Calibri</Template>
  <TotalTime>236</TotalTime>
  <Words>345</Words>
  <Application>Microsoft Office PowerPoint</Application>
  <PresentationFormat>Breedbeeld</PresentationFormat>
  <Paragraphs>69</Paragraphs>
  <Slides>9</Slides>
  <Notes>1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Digitaal Vlaanderen 2022 - Calibri - Algemeen</vt:lpstr>
      <vt:lpstr>Digitaal Vlaanderen 2022 - Calibri - Covers Toepassingen</vt:lpstr>
      <vt:lpstr>Digitaal Vlaanderen 2022 - Calibri - Extra</vt:lpstr>
      <vt:lpstr>GeoNetwork DCAT-AP Schema plugin</vt:lpstr>
      <vt:lpstr>Overview</vt:lpstr>
      <vt:lpstr>Development</vt:lpstr>
      <vt:lpstr>Flanders</vt:lpstr>
      <vt:lpstr>Flanders</vt:lpstr>
      <vt:lpstr>Multiple profiles</vt:lpstr>
      <vt:lpstr>Currently supported</vt:lpstr>
      <vt:lpstr>Future</vt:lpstr>
      <vt:lpstr> Questions? joachim.nielandt@vlaanderen.be stijn.tallir@vlaanderen.be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Nielandt Joachim</dc:creator>
  <cp:lastModifiedBy>Nielandt Joachim</cp:lastModifiedBy>
  <cp:revision>2</cp:revision>
  <dcterms:created xsi:type="dcterms:W3CDTF">2025-04-25T08:42:27Z</dcterms:created>
  <dcterms:modified xsi:type="dcterms:W3CDTF">2025-04-25T13:57:42Z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0x01010025C89EC373650C4DB573145C2186CFD2</vt:lpwstr>
  </property>
</Properties>
</file>